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5"/>
  </p:sldMasterIdLst>
  <p:notesMasterIdLst>
    <p:notesMasterId r:id="rId28"/>
  </p:notesMasterIdLst>
  <p:handoutMasterIdLst>
    <p:handoutMasterId r:id="rId29"/>
  </p:handoutMasterIdLst>
  <p:sldIdLst>
    <p:sldId id="266" r:id="rId6"/>
    <p:sldId id="256" r:id="rId7"/>
    <p:sldId id="335" r:id="rId8"/>
    <p:sldId id="338" r:id="rId9"/>
    <p:sldId id="339" r:id="rId10"/>
    <p:sldId id="386" r:id="rId11"/>
    <p:sldId id="390" r:id="rId12"/>
    <p:sldId id="389" r:id="rId13"/>
    <p:sldId id="394" r:id="rId14"/>
    <p:sldId id="393" r:id="rId15"/>
    <p:sldId id="398" r:id="rId16"/>
    <p:sldId id="399" r:id="rId17"/>
    <p:sldId id="330" r:id="rId18"/>
    <p:sldId id="363" r:id="rId19"/>
    <p:sldId id="326" r:id="rId20"/>
    <p:sldId id="324" r:id="rId21"/>
    <p:sldId id="359" r:id="rId22"/>
    <p:sldId id="400" r:id="rId23"/>
    <p:sldId id="321" r:id="rId24"/>
    <p:sldId id="397" r:id="rId25"/>
    <p:sldId id="396" r:id="rId26"/>
    <p:sldId id="395" r:id="rId27"/>
  </p:sldIdLst>
  <p:sldSz cx="9144000" cy="5143500" type="screen16x9"/>
  <p:notesSz cx="7104063" cy="1023461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685CF-F9AF-40C7-8C68-DA7D08737565}" v="11" dt="2024-05-31T10:30:41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 autoAdjust="0"/>
    <p:restoredTop sz="94551" autoAdjust="0"/>
  </p:normalViewPr>
  <p:slideViewPr>
    <p:cSldViewPr snapToGrid="0" snapToObjects="1">
      <p:cViewPr varScale="1">
        <p:scale>
          <a:sx n="138" d="100"/>
          <a:sy n="138" d="100"/>
        </p:scale>
        <p:origin x="1236" y="108"/>
      </p:cViewPr>
      <p:guideLst>
        <p:guide orient="horz" pos="162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Kuijpers" userId="4a410416-9049-4bec-8d72-081b4c8dfee0" providerId="ADAL" clId="{FDC685CF-F9AF-40C7-8C68-DA7D08737565}"/>
    <pc:docChg chg="custSel addSld modSld">
      <pc:chgData name="Ed Kuijpers" userId="4a410416-9049-4bec-8d72-081b4c8dfee0" providerId="ADAL" clId="{FDC685CF-F9AF-40C7-8C68-DA7D08737565}" dt="2024-05-31T10:32:45.528" v="147" actId="108"/>
      <pc:docMkLst>
        <pc:docMk/>
      </pc:docMkLst>
      <pc:sldChg chg="modSp mod">
        <pc:chgData name="Ed Kuijpers" userId="4a410416-9049-4bec-8d72-081b4c8dfee0" providerId="ADAL" clId="{FDC685CF-F9AF-40C7-8C68-DA7D08737565}" dt="2024-05-31T10:32:19.368" v="146" actId="20577"/>
        <pc:sldMkLst>
          <pc:docMk/>
          <pc:sldMk cId="3661498591" sldId="339"/>
        </pc:sldMkLst>
        <pc:spChg chg="mod">
          <ac:chgData name="Ed Kuijpers" userId="4a410416-9049-4bec-8d72-081b4c8dfee0" providerId="ADAL" clId="{FDC685CF-F9AF-40C7-8C68-DA7D08737565}" dt="2024-05-31T10:31:48.831" v="123" actId="6549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FDC685CF-F9AF-40C7-8C68-DA7D08737565}" dt="2024-05-31T10:32:19.368" v="146" actId="20577"/>
          <ac:spMkLst>
            <pc:docMk/>
            <pc:sldMk cId="3661498591" sldId="339"/>
            <ac:spMk id="9" creationId="{45E3F42B-7086-D99C-A323-E11A8257E174}"/>
          </ac:spMkLst>
        </pc:spChg>
      </pc:sldChg>
      <pc:sldChg chg="modSp mod">
        <pc:chgData name="Ed Kuijpers" userId="4a410416-9049-4bec-8d72-081b4c8dfee0" providerId="ADAL" clId="{FDC685CF-F9AF-40C7-8C68-DA7D08737565}" dt="2024-05-31T10:29:49.352" v="97" actId="20577"/>
        <pc:sldMkLst>
          <pc:docMk/>
          <pc:sldMk cId="51578751" sldId="393"/>
        </pc:sldMkLst>
        <pc:spChg chg="mod">
          <ac:chgData name="Ed Kuijpers" userId="4a410416-9049-4bec-8d72-081b4c8dfee0" providerId="ADAL" clId="{FDC685CF-F9AF-40C7-8C68-DA7D08737565}" dt="2024-05-31T10:29:49.352" v="97" actId="20577"/>
          <ac:spMkLst>
            <pc:docMk/>
            <pc:sldMk cId="51578751" sldId="393"/>
            <ac:spMk id="4" creationId="{303E9001-4A5F-E40B-393F-7D9309CD9319}"/>
          </ac:spMkLst>
        </pc:spChg>
      </pc:sldChg>
      <pc:sldChg chg="addSp modSp mod">
        <pc:chgData name="Ed Kuijpers" userId="4a410416-9049-4bec-8d72-081b4c8dfee0" providerId="ADAL" clId="{FDC685CF-F9AF-40C7-8C68-DA7D08737565}" dt="2024-05-31T10:30:46.941" v="100" actId="5793"/>
        <pc:sldMkLst>
          <pc:docMk/>
          <pc:sldMk cId="4081075071" sldId="395"/>
        </pc:sldMkLst>
        <pc:spChg chg="mod">
          <ac:chgData name="Ed Kuijpers" userId="4a410416-9049-4bec-8d72-081b4c8dfee0" providerId="ADAL" clId="{FDC685CF-F9AF-40C7-8C68-DA7D08737565}" dt="2024-05-31T10:30:36.752" v="98" actId="6549"/>
          <ac:spMkLst>
            <pc:docMk/>
            <pc:sldMk cId="4081075071" sldId="395"/>
            <ac:spMk id="3" creationId="{A3F4ED47-2A09-49D8-D698-2AA79925C990}"/>
          </ac:spMkLst>
        </pc:spChg>
        <pc:spChg chg="add mod">
          <ac:chgData name="Ed Kuijpers" userId="4a410416-9049-4bec-8d72-081b4c8dfee0" providerId="ADAL" clId="{FDC685CF-F9AF-40C7-8C68-DA7D08737565}" dt="2024-05-31T10:30:46.941" v="100" actId="5793"/>
          <ac:spMkLst>
            <pc:docMk/>
            <pc:sldMk cId="4081075071" sldId="395"/>
            <ac:spMk id="5" creationId="{54500BC3-EFAB-A4F9-27F2-979907EFC3C0}"/>
          </ac:spMkLst>
        </pc:spChg>
      </pc:sldChg>
      <pc:sldChg chg="addSp delSp modSp new mod chgLayout">
        <pc:chgData name="Ed Kuijpers" userId="4a410416-9049-4bec-8d72-081b4c8dfee0" providerId="ADAL" clId="{FDC685CF-F9AF-40C7-8C68-DA7D08737565}" dt="2024-05-30T09:24:38.644" v="37"/>
        <pc:sldMkLst>
          <pc:docMk/>
          <pc:sldMk cId="2884952030" sldId="399"/>
        </pc:sldMkLst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2" creationId="{F4EF8D7E-BDA7-6AE3-3BC5-0FEB192AB981}"/>
          </ac:spMkLst>
        </pc:spChg>
        <pc:spChg chg="add del mod">
          <ac:chgData name="Ed Kuijpers" userId="4a410416-9049-4bec-8d72-081b4c8dfee0" providerId="ADAL" clId="{FDC685CF-F9AF-40C7-8C68-DA7D08737565}" dt="2024-05-30T09:19:43.317" v="25" actId="478"/>
          <ac:spMkLst>
            <pc:docMk/>
            <pc:sldMk cId="2884952030" sldId="399"/>
            <ac:spMk id="3" creationId="{CF8F8DAA-76CB-39EB-306A-6C6422A8AEAA}"/>
          </ac:spMkLst>
        </pc:spChg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4" creationId="{A46791C9-D27F-E344-0558-85731768AF22}"/>
          </ac:spMkLst>
        </pc:spChg>
        <pc:spChg chg="add del mod">
          <ac:chgData name="Ed Kuijpers" userId="4a410416-9049-4bec-8d72-081b4c8dfee0" providerId="ADAL" clId="{FDC685CF-F9AF-40C7-8C68-DA7D08737565}" dt="2024-05-30T09:19:56.129" v="26" actId="478"/>
          <ac:spMkLst>
            <pc:docMk/>
            <pc:sldMk cId="2884952030" sldId="399"/>
            <ac:spMk id="8" creationId="{CD9B1687-C84B-1A83-6D0B-47849ABD62B3}"/>
          </ac:spMkLst>
        </pc:spChg>
        <pc:spChg chg="add mod ord">
          <ac:chgData name="Ed Kuijpers" userId="4a410416-9049-4bec-8d72-081b4c8dfee0" providerId="ADAL" clId="{FDC685CF-F9AF-40C7-8C68-DA7D08737565}" dt="2024-05-30T09:24:38.644" v="37"/>
          <ac:spMkLst>
            <pc:docMk/>
            <pc:sldMk cId="2884952030" sldId="399"/>
            <ac:spMk id="9" creationId="{540BF481-0BB5-AB56-0B1D-F9E6D18BC938}"/>
          </ac:spMkLst>
        </pc:spChg>
        <pc:graphicFrameChg chg="add mod">
          <ac:chgData name="Ed Kuijpers" userId="4a410416-9049-4bec-8d72-081b4c8dfee0" providerId="ADAL" clId="{FDC685CF-F9AF-40C7-8C68-DA7D08737565}" dt="2024-05-30T09:17:37.560" v="4"/>
          <ac:graphicFrameMkLst>
            <pc:docMk/>
            <pc:sldMk cId="2884952030" sldId="399"/>
            <ac:graphicFrameMk id="5" creationId="{0A281709-3851-76C3-2FAD-5E0E079178BB}"/>
          </ac:graphicFrameMkLst>
        </pc:graphicFrameChg>
        <pc:graphicFrameChg chg="add del mod modGraphic">
          <ac:chgData name="Ed Kuijpers" userId="4a410416-9049-4bec-8d72-081b4c8dfee0" providerId="ADAL" clId="{FDC685CF-F9AF-40C7-8C68-DA7D08737565}" dt="2024-05-30T09:19:35.012" v="24" actId="478"/>
          <ac:graphicFrameMkLst>
            <pc:docMk/>
            <pc:sldMk cId="2884952030" sldId="399"/>
            <ac:graphicFrameMk id="6" creationId="{15BDA468-A642-2B30-0018-AC2556A65536}"/>
          </ac:graphicFrameMkLst>
        </pc:graphicFrameChg>
        <pc:picChg chg="add mod">
          <ac:chgData name="Ed Kuijpers" userId="4a410416-9049-4bec-8d72-081b4c8dfee0" providerId="ADAL" clId="{FDC685CF-F9AF-40C7-8C68-DA7D08737565}" dt="2024-05-30T09:23:53.173" v="34" actId="1076"/>
          <ac:picMkLst>
            <pc:docMk/>
            <pc:sldMk cId="2884952030" sldId="399"/>
            <ac:picMk id="1026" creationId="{35F637F7-9B9C-945B-716D-12B973F15CF4}"/>
          </ac:picMkLst>
        </pc:picChg>
      </pc:sldChg>
      <pc:sldChg chg="addSp delSp modSp new mod">
        <pc:chgData name="Ed Kuijpers" userId="4a410416-9049-4bec-8d72-081b4c8dfee0" providerId="ADAL" clId="{FDC685CF-F9AF-40C7-8C68-DA7D08737565}" dt="2024-05-31T10:32:45.528" v="147" actId="108"/>
        <pc:sldMkLst>
          <pc:docMk/>
          <pc:sldMk cId="4146131042" sldId="400"/>
        </pc:sldMkLst>
        <pc:spChg chg="mod">
          <ac:chgData name="Ed Kuijpers" userId="4a410416-9049-4bec-8d72-081b4c8dfee0" providerId="ADAL" clId="{FDC685CF-F9AF-40C7-8C68-DA7D08737565}" dt="2024-05-31T10:32:45.528" v="147" actId="108"/>
          <ac:spMkLst>
            <pc:docMk/>
            <pc:sldMk cId="4146131042" sldId="400"/>
            <ac:spMk id="2" creationId="{74ED7202-361C-AC3C-D7A8-88CB49A7E449}"/>
          </ac:spMkLst>
        </pc:spChg>
        <pc:spChg chg="mod">
          <ac:chgData name="Ed Kuijpers" userId="4a410416-9049-4bec-8d72-081b4c8dfee0" providerId="ADAL" clId="{FDC685CF-F9AF-40C7-8C68-DA7D08737565}" dt="2024-05-30T10:29:41.861" v="55" actId="20577"/>
          <ac:spMkLst>
            <pc:docMk/>
            <pc:sldMk cId="4146131042" sldId="400"/>
            <ac:spMk id="4" creationId="{68D0C384-450D-8771-C498-01B8C04663D4}"/>
          </ac:spMkLst>
        </pc:spChg>
        <pc:picChg chg="add del mod">
          <ac:chgData name="Ed Kuijpers" userId="4a410416-9049-4bec-8d72-081b4c8dfee0" providerId="ADAL" clId="{FDC685CF-F9AF-40C7-8C68-DA7D08737565}" dt="2024-05-30T10:31:48.784" v="56" actId="478"/>
          <ac:picMkLst>
            <pc:docMk/>
            <pc:sldMk cId="4146131042" sldId="400"/>
            <ac:picMk id="5" creationId="{34A790FF-2838-C27F-AF7B-B208702A0123}"/>
          </ac:picMkLst>
        </pc:picChg>
        <pc:picChg chg="add mod">
          <ac:chgData name="Ed Kuijpers" userId="4a410416-9049-4bec-8d72-081b4c8dfee0" providerId="ADAL" clId="{FDC685CF-F9AF-40C7-8C68-DA7D08737565}" dt="2024-05-30T10:31:53.032" v="57"/>
          <ac:picMkLst>
            <pc:docMk/>
            <pc:sldMk cId="4146131042" sldId="400"/>
            <ac:picMk id="6" creationId="{F4AD6378-B335-393A-443B-1B54FC804DCA}"/>
          </ac:picMkLst>
        </pc:picChg>
        <pc:picChg chg="add mod">
          <ac:chgData name="Ed Kuijpers" userId="4a410416-9049-4bec-8d72-081b4c8dfee0" providerId="ADAL" clId="{FDC685CF-F9AF-40C7-8C68-DA7D08737565}" dt="2024-05-30T10:34:43.791" v="62" actId="1076"/>
          <ac:picMkLst>
            <pc:docMk/>
            <pc:sldMk cId="4146131042" sldId="400"/>
            <ac:picMk id="8" creationId="{6980A023-45B3-D5C6-2AF1-B32A7A9D7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31-5-2024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45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31-5-2024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35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9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8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889535F-BD1A-4667-A935-5A6C4E936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95890-A0C2-427F-A093-03B0831CD5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6E729-8882-4833-8A9E-BE059AA197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-</a:t>
            </a:r>
            <a:fld id="{49004725-3891-F142-B776-4F4F06198762}" type="slidenum">
              <a:rPr lang="nl-NL" smtClean="0"/>
              <a:pPr/>
              <a:t>‹#›</a:t>
            </a:fld>
            <a:r>
              <a:rPr lang="nl-NL" dirty="0"/>
              <a:t> -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2F2A01-0373-423A-BAF4-ED15F8BB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6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606332B4-C490-4B66-A9AF-40272477D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F7FD-6C21-4670-A333-168C00C8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38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1379D552-6CB9-4736-9367-D2B408135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3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B3AC5BFF-45CC-47E0-8F66-E207CD06B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9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384FBE-FBBD-40CA-84DC-04C2173208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016F4-6213-4BDF-8A9D-B352E80848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8235-AD2E-4387-AC88-0AB9870763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3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B51405D9-321F-46B2-983A-513C9A2FEF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8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60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727753-D472-D54D-89CA-B792B41E5512}" type="slidenum">
              <a:rPr kumimoji="0" lang="nl-NL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5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onder ondertitel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144355" y="794685"/>
            <a:ext cx="6096307" cy="1638587"/>
          </a:xfrm>
        </p:spPr>
        <p:txBody>
          <a:bodyPr anchor="ctr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53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6485" y="794685"/>
            <a:ext cx="7554176" cy="949259"/>
          </a:xfrm>
        </p:spPr>
        <p:txBody>
          <a:bodyPr anchor="b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687064" y="1761527"/>
            <a:ext cx="7553596" cy="6434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2165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46311"/>
            <a:ext cx="7133522" cy="577624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823935"/>
            <a:ext cx="7737716" cy="25414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3218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buClr>
                <a:schemeClr val="accent2"/>
              </a:buClr>
              <a:defRPr lang="nl-NL" noProof="0" dirty="0"/>
            </a:lvl2pPr>
            <a:lvl3pPr>
              <a:buClr>
                <a:schemeClr val="accent5"/>
              </a:buClr>
              <a:defRPr lang="nl-NL" noProof="0" dirty="0"/>
            </a:lvl3pPr>
            <a:lvl4pPr>
              <a:buClr>
                <a:schemeClr val="tx1"/>
              </a:buClr>
              <a:defRPr lang="nl-NL" noProof="0" dirty="0"/>
            </a:lvl4pPr>
            <a:lvl5pPr>
              <a:buClr>
                <a:schemeClr val="accent4"/>
              </a:buClr>
              <a:defRPr lang="nl-NL" noProof="0" dirty="0"/>
            </a:lvl5pPr>
          </a:lstStyle>
          <a:p>
            <a:pPr lvl="0">
              <a:buClr>
                <a:schemeClr val="accent1"/>
              </a:buClr>
            </a:pPr>
            <a:r>
              <a:rPr lang="nl-NL" noProof="0" dirty="0"/>
              <a:t>Klik om de tekststijl van het model te bewerken</a:t>
            </a:r>
          </a:p>
          <a:p>
            <a:pPr lvl="1">
              <a:buClr>
                <a:schemeClr val="accent1"/>
              </a:buClr>
            </a:pPr>
            <a:r>
              <a:rPr lang="nl-NL" noProof="0" dirty="0"/>
              <a:t>Tweede niveau</a:t>
            </a:r>
          </a:p>
          <a:p>
            <a:pPr lvl="2">
              <a:buClr>
                <a:schemeClr val="accent1"/>
              </a:buClr>
            </a:pPr>
            <a:r>
              <a:rPr lang="nl-NL" noProof="0" dirty="0"/>
              <a:t>Derde niveau</a:t>
            </a:r>
          </a:p>
          <a:p>
            <a:pPr marL="1001316" lvl="3" indent="-225029">
              <a:buClr>
                <a:schemeClr val="accent1"/>
              </a:buClr>
            </a:pPr>
            <a:r>
              <a:rPr lang="nl-NL" noProof="0" dirty="0"/>
              <a:t>Vierde niveau</a:t>
            </a:r>
          </a:p>
          <a:p>
            <a:pPr marL="1203722" lvl="4">
              <a:buClr>
                <a:schemeClr val="accent1"/>
              </a:buClr>
            </a:pPr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1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781801" y="4593432"/>
            <a:ext cx="627063" cy="273844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130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A1F4D153-A54A-4BEA-A735-647BB4A98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7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D0AA037-3723-4E70-8965-05BD757DCB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9E6C90-F1D7-45BD-A161-D9CA334886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099DE1B8-CE7E-4BDD-AB52-8424C5FF4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0B4E5D-54C6-419A-A36E-1833F77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1CC08A9F-5403-4718-AD56-C7A121B590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007D0212-B239-44AD-B2DE-E80BF49BD4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F2E97273-EEDF-4800-B753-3E67057D5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EF0F6-553E-4B34-A38F-46415B5BF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376" y="467552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692" r:id="rId23"/>
    <p:sldLayoutId id="2147483668" r:id="rId24"/>
    <p:sldLayoutId id="2147483671" r:id="rId25"/>
    <p:sldLayoutId id="2147483672" r:id="rId26"/>
    <p:sldLayoutId id="2147483673" r:id="rId27"/>
    <p:sldLayoutId id="2147483674" r:id="rId28"/>
    <p:sldLayoutId id="2147483660" r:id="rId29"/>
    <p:sldLayoutId id="2147483670" r:id="rId30"/>
    <p:sldLayoutId id="2147483675" r:id="rId31"/>
    <p:sldLayoutId id="2147483676" r:id="rId32"/>
    <p:sldLayoutId id="2147483678" r:id="rId33"/>
    <p:sldLayoutId id="2147483677" r:id="rId34"/>
    <p:sldLayoutId id="2147483669" r:id="rId35"/>
    <p:sldLayoutId id="2147483664" r:id="rId36"/>
    <p:sldLayoutId id="2147483666" r:id="rId37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.a.kuijpers@hva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meets.com/" TargetMode="External"/><Relationship Id="rId2" Type="http://schemas.openxmlformats.org/officeDocument/2006/relationships/hyperlink" Target="https://app.swapcard.com/c/quantum-meets-2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obotics.farama.org/" TargetMode="Externa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Confusion_matrix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databanken.bibliotheek.hva.nl/" TargetMode="External"/><Relationship Id="rId7" Type="http://schemas.openxmlformats.org/officeDocument/2006/relationships/image" Target="../media/image37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zejwichert/qai.git" TargetMode="External"/><Relationship Id="rId2" Type="http://schemas.openxmlformats.org/officeDocument/2006/relationships/hyperlink" Target="https://github.com/andrzejwichert/qa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qiskit-machine-learning/0.3.1/" TargetMode="External"/><Relationship Id="rId2" Type="http://schemas.openxmlformats.org/officeDocument/2006/relationships/hyperlink" Target="https://arxiv.org/pdf/2402.14694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ennylane.a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egids.hva.nl/co/hbo-ict-vt/100000042/100888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542150-A8F8-480F-A9F8-AF4F57D1C3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465105"/>
            <a:ext cx="5481332" cy="468311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Minor Quantum Computing</a:t>
            </a:r>
          </a:p>
          <a:p>
            <a:pPr>
              <a:lnSpc>
                <a:spcPct val="90000"/>
              </a:lnSpc>
            </a:pPr>
            <a:r>
              <a:rPr lang="en-GB" dirty="0"/>
              <a:t>Ed Kuijpers,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e.a.kuijpers@hva.nl</a:t>
            </a:r>
            <a:endParaRPr lang="en-GB" dirty="0"/>
          </a:p>
          <a:p>
            <a:pPr>
              <a:lnSpc>
                <a:spcPct val="90000"/>
              </a:lnSpc>
            </a:pP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54B4D-1F04-49B3-82D2-0118EDFB8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31-5-2024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25FB45-B29A-4A7B-BDAA-8A016053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Planning Quantum Stack les 5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C51E9-0790-6AE1-35AB-0598371F44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264B7-E63F-DB28-B51F-A0937013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presented 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9001-4A5F-E40B-393F-7D9309CD93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it-IT" dirty="0"/>
              <a:t>Quantun Random Number Generation (QRNG) (Quincy)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dirty="0"/>
              <a:t>Comparison of Qubits (Sebastiaan)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dirty="0"/>
              <a:t>Comparison of quantum technology(Remy)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dirty="0"/>
              <a:t>Quantum memory(Nikolai)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dirty="0"/>
              <a:t>Quantum multiplication(Bjorn)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CAB8-EB65-00AF-2A63-619204A6C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Marvin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Danny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Bjorn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Joy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Lyra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Ryan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57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DE15-0C76-0124-BE6A-9C08F7F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 for assignments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EE4F6-DBAC-C8C4-D448-F1FD1A8B9C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70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8D7E-BDA7-6AE3-3BC5-0FEB192A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Meets '24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0BF481-0BB5-AB56-0B1D-F9E6D18BC93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Quantum Meets '24 (swapcard.com)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Home | Quantum Delta NL (quantummeets.com)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91C9-D27F-E344-0558-85731768AF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1026" name="Picture 2" descr="Quantum Meets '24">
            <a:extLst>
              <a:ext uri="{FF2B5EF4-FFF2-40B4-BE49-F238E27FC236}">
                <a16:creationId xmlns:a16="http://schemas.microsoft.com/office/drawing/2014/main" id="{35F637F7-9B9C-945B-716D-12B973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33" y="2574519"/>
            <a:ext cx="6909683" cy="17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5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402F-12A4-4458-8726-DE040334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78444"/>
            <a:ext cx="8496300" cy="1108357"/>
          </a:xfrm>
        </p:spPr>
        <p:txBody>
          <a:bodyPr/>
          <a:lstStyle/>
          <a:p>
            <a:r>
              <a:rPr lang="en-GB" dirty="0"/>
              <a:t>Type of machine learning algorithms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8B254A-62D7-482C-A974-8DF3B82A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" y="2126276"/>
            <a:ext cx="2506418" cy="24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rain a software agent to behave rationally with reinforcement learning –  IBM Developer">
            <a:extLst>
              <a:ext uri="{FF2B5EF4-FFF2-40B4-BE49-F238E27FC236}">
                <a16:creationId xmlns:a16="http://schemas.microsoft.com/office/drawing/2014/main" id="{0D81952E-45CD-8933-CB75-5205A61D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243" y="2727467"/>
            <a:ext cx="5463907" cy="158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0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902-38AC-DDD7-3E63-7BC4C895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reinforcement learning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3D159-5849-42FC-3248-F1D594EB56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5" name="Picture 2" descr="https://d2908q01vomqb2.cloudfront.net/f1f836cb4ea6efb2a0b1b99f41ad8b103eff4b59/2019/04/19/robomaker.gif">
            <a:extLst>
              <a:ext uri="{FF2B5EF4-FFF2-40B4-BE49-F238E27FC236}">
                <a16:creationId xmlns:a16="http://schemas.microsoft.com/office/drawing/2014/main" id="{AC53C576-AA44-C577-CE82-0D53E185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6" y="1911175"/>
            <a:ext cx="3976950" cy="268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robot operating a box&#10;&#10;Description automatically generated with medium confidence">
            <a:extLst>
              <a:ext uri="{FF2B5EF4-FFF2-40B4-BE49-F238E27FC236}">
                <a16:creationId xmlns:a16="http://schemas.microsoft.com/office/drawing/2014/main" id="{266E4302-2AC8-9D1D-C8BC-A0A6E4AD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67" y="2392132"/>
            <a:ext cx="1824379" cy="1824379"/>
          </a:xfrm>
          <a:prstGeom prst="rect">
            <a:avLst/>
          </a:prstGeom>
        </p:spPr>
      </p:pic>
      <p:pic>
        <p:nvPicPr>
          <p:cNvPr id="7" name="Picture 6" descr="A robot holding a hot dog&#10;&#10;Description automatically generated">
            <a:extLst>
              <a:ext uri="{FF2B5EF4-FFF2-40B4-BE49-F238E27FC236}">
                <a16:creationId xmlns:a16="http://schemas.microsoft.com/office/drawing/2014/main" id="{D1312112-0E90-A205-9DF9-28E75EED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74" y="2392133"/>
            <a:ext cx="1824379" cy="1824379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219D182D-893C-8D62-72EB-BAAB558DE315}"/>
              </a:ext>
            </a:extLst>
          </p:cNvPr>
          <p:cNvSpPr txBox="1"/>
          <p:nvPr/>
        </p:nvSpPr>
        <p:spPr>
          <a:xfrm>
            <a:off x="4313237" y="4320539"/>
            <a:ext cx="7267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Gymnasium-Robotics Documentation (farama.org)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37700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F036-8CBB-4AF0-A9EA-63312A69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146423"/>
            <a:ext cx="8496300" cy="1108357"/>
          </a:xfrm>
        </p:spPr>
        <p:txBody>
          <a:bodyPr>
            <a:normAutofit/>
          </a:bodyPr>
          <a:lstStyle/>
          <a:p>
            <a:r>
              <a:rPr lang="en-GB" dirty="0"/>
              <a:t>Machine Learning Classical</a:t>
            </a:r>
            <a:br>
              <a:rPr lang="en-GB" dirty="0"/>
            </a:br>
            <a:endParaRPr lang="LID4096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2053A23C-0044-4BFA-982E-70790445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627526"/>
            <a:ext cx="6836999" cy="43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1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A2DB-AA72-4B64-B85D-68A4BFBE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87846"/>
            <a:ext cx="8496300" cy="1108357"/>
          </a:xfrm>
        </p:spPr>
        <p:txBody>
          <a:bodyPr/>
          <a:lstStyle/>
          <a:p>
            <a:r>
              <a:rPr lang="en-GB" dirty="0"/>
              <a:t>History Neural networks</a:t>
            </a:r>
            <a:endParaRPr lang="LID4096" dirty="0"/>
          </a:p>
        </p:txBody>
      </p:sp>
      <p:pic>
        <p:nvPicPr>
          <p:cNvPr id="1026" name="Picture 2" descr="Timeline">
            <a:extLst>
              <a:ext uri="{FF2B5EF4-FFF2-40B4-BE49-F238E27FC236}">
                <a16:creationId xmlns:a16="http://schemas.microsoft.com/office/drawing/2014/main" id="{40F095B0-21E0-4723-8186-ABD59D4D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5" y="1028569"/>
            <a:ext cx="8587210" cy="403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1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F538-344C-4544-4023-26523813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BA12-97D1-CB0A-44DA-B5CF09BC3E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EE4C8-2C7E-3093-FBD9-FCA70DA4EC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1028" name="Picture 4" descr="Beginner's Guide to Build Large Language Models from Scratch">
            <a:extLst>
              <a:ext uri="{FF2B5EF4-FFF2-40B4-BE49-F238E27FC236}">
                <a16:creationId xmlns:a16="http://schemas.microsoft.com/office/drawing/2014/main" id="{A53416F7-1F1F-C727-766E-5E77FAC4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5" y="699462"/>
            <a:ext cx="7615258" cy="397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67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ED7202-361C-AC3C-D7A8-88CB49A7E4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Confusion matrix – Wikipedia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Reality more complicated</a:t>
            </a:r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D02F1-DC0C-A884-F8AB-C8651B4C055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D0C384-450D-8771-C498-01B8C046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0A023-45B3-D5C6-2AF1-B32A7A9D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75" y="1943557"/>
            <a:ext cx="4381725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C7A0-ABE5-4B98-A5FB-1750FE0F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70" y="962404"/>
            <a:ext cx="7984772" cy="1108357"/>
          </a:xfrm>
        </p:spPr>
        <p:txBody>
          <a:bodyPr/>
          <a:lstStyle/>
          <a:p>
            <a:r>
              <a:rPr lang="en-GB" dirty="0" err="1"/>
              <a:t>Literatuur</a:t>
            </a:r>
            <a:endParaRPr lang="LID4096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9F69BFA-3DF5-40C3-B8EB-842EE771508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036416" y="467064"/>
            <a:ext cx="1679575" cy="23145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E7D1C-FB06-4B52-A084-7AA376144A3A}"/>
              </a:ext>
            </a:extLst>
          </p:cNvPr>
          <p:cNvSpPr txBox="1"/>
          <p:nvPr/>
        </p:nvSpPr>
        <p:spPr>
          <a:xfrm>
            <a:off x="247626" y="1270542"/>
            <a:ext cx="377529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1600" dirty="0"/>
              <a:t>Zie ook:</a:t>
            </a:r>
          </a:p>
          <a:p>
            <a:r>
              <a:rPr lang="en-GB" sz="1600" dirty="0">
                <a:hlinkClick r:id="rId3"/>
              </a:rPr>
              <a:t>https://databanken.bibliotheek.hva.nl/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err="1"/>
              <a:t>flinke</a:t>
            </a:r>
            <a:r>
              <a:rPr lang="en-GB" sz="1600" dirty="0"/>
              <a:t> </a:t>
            </a:r>
            <a:r>
              <a:rPr lang="en-GB" sz="1600" dirty="0" err="1"/>
              <a:t>investering</a:t>
            </a:r>
            <a:r>
              <a:rPr lang="en-GB" sz="1600" dirty="0"/>
              <a:t> HvA en </a:t>
            </a:r>
            <a:r>
              <a:rPr lang="en-GB" sz="1600" dirty="0" err="1"/>
              <a:t>maak</a:t>
            </a:r>
            <a:r>
              <a:rPr lang="en-GB" sz="1600" dirty="0"/>
              <a:t> er </a:t>
            </a:r>
            <a:r>
              <a:rPr lang="en-GB" sz="1600" dirty="0" err="1"/>
              <a:t>gebruik</a:t>
            </a:r>
            <a:r>
              <a:rPr lang="en-GB" sz="1600" dirty="0"/>
              <a:t> van)</a:t>
            </a:r>
          </a:p>
        </p:txBody>
      </p:sp>
      <p:pic>
        <p:nvPicPr>
          <p:cNvPr id="2050" name="Picture 2" descr="Deep Learning for NLP and Speech Recognition">
            <a:extLst>
              <a:ext uri="{FF2B5EF4-FFF2-40B4-BE49-F238E27FC236}">
                <a16:creationId xmlns:a16="http://schemas.microsoft.com/office/drawing/2014/main" id="{F310337D-5112-455D-A753-EC30D20B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2" y="2659951"/>
            <a:ext cx="1701844" cy="24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hematics for Machine Learning">
            <a:extLst>
              <a:ext uri="{FF2B5EF4-FFF2-40B4-BE49-F238E27FC236}">
                <a16:creationId xmlns:a16="http://schemas.microsoft.com/office/drawing/2014/main" id="{A210F245-3FB7-4E41-B2E8-14C11AD6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184" y="2651268"/>
            <a:ext cx="1700344" cy="24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lainable AI with Python">
            <a:extLst>
              <a:ext uri="{FF2B5EF4-FFF2-40B4-BE49-F238E27FC236}">
                <a16:creationId xmlns:a16="http://schemas.microsoft.com/office/drawing/2014/main" id="{E115E8CE-9FB7-4383-B3B2-B1A21449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18" y="2645444"/>
            <a:ext cx="1619681" cy="24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62ECF-3AD8-4792-9A83-F5E9CF0F51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F6EC3F-2097-42DA-BFCB-0C18AD1E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26" y="2636761"/>
            <a:ext cx="1976558" cy="24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undations of Machine Learning, second edition (ebook), Mehryar Mohri |  9780262351362... | bol.com">
            <a:extLst>
              <a:ext uri="{FF2B5EF4-FFF2-40B4-BE49-F238E27FC236}">
                <a16:creationId xmlns:a16="http://schemas.microsoft.com/office/drawing/2014/main" id="{68D2B8CF-9F98-47C5-A1F5-8B0B035FC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96" y="2661234"/>
            <a:ext cx="1881233" cy="240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5F7488D-16A7-06B3-64E3-9E60412BC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60" y="475103"/>
            <a:ext cx="1678655" cy="21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ative Deep Learning, 2nd Edition">
            <a:extLst>
              <a:ext uri="{FF2B5EF4-FFF2-40B4-BE49-F238E27FC236}">
                <a16:creationId xmlns:a16="http://schemas.microsoft.com/office/drawing/2014/main" id="{ECF272EE-667B-9973-F3B3-612D73996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64" y="467064"/>
            <a:ext cx="1671566" cy="21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70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01AF-7364-4212-925B-8B31D0EEF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lessons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Writing paper and presentation in phases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quantum stack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Discussion topics for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D0B2-48B7-46C3-8B08-CD72C990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</a:t>
            </a:r>
          </a:p>
        </p:txBody>
      </p:sp>
      <p:pic>
        <p:nvPicPr>
          <p:cNvPr id="4" name="Picture 2" descr="Quantum Computing - QuTech">
            <a:extLst>
              <a:ext uri="{FF2B5EF4-FFF2-40B4-BE49-F238E27FC236}">
                <a16:creationId xmlns:a16="http://schemas.microsoft.com/office/drawing/2014/main" id="{28D67D6B-0446-9171-3039-E116EDB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8" y="2030511"/>
            <a:ext cx="2970500" cy="21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90DE7-2203-E71F-3E04-EC14CE069E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2050" name="Picture 2" descr="Quantum machine learning">
            <a:extLst>
              <a:ext uri="{FF2B5EF4-FFF2-40B4-BE49-F238E27FC236}">
                <a16:creationId xmlns:a16="http://schemas.microsoft.com/office/drawing/2014/main" id="{D07BC104-8ED6-5873-D04A-EB69AAB75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481842"/>
            <a:ext cx="6537960" cy="43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79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60F9-1216-9C60-8096-978CD5D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Machine Learning Books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0BDF-7ABD-4392-E975-D8989195FB7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Chapter 18 on QRAM with notebook: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https://github.com/andrzejwichert/qai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https://github.com/andrzejwichert/qai.git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D2A6-1FF4-090C-4DAF-96B10C6DAB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1026" name="Picture 2" descr="Quantum Artificial Intelligence with Qiskit - 1st Edition - Andreas Wi">
            <a:extLst>
              <a:ext uri="{FF2B5EF4-FFF2-40B4-BE49-F238E27FC236}">
                <a16:creationId xmlns:a16="http://schemas.microsoft.com/office/drawing/2014/main" id="{0F50F6D6-7C38-E2A6-A67D-B2FF8BE0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3" y="1559181"/>
            <a:ext cx="1502710" cy="21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Practical Guide to Quantum Machine Learning and Quantum Optimization |  Programming | eBook">
            <a:extLst>
              <a:ext uri="{FF2B5EF4-FFF2-40B4-BE49-F238E27FC236}">
                <a16:creationId xmlns:a16="http://schemas.microsoft.com/office/drawing/2014/main" id="{6A519227-9EE6-F956-488D-239DF157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34" y="2103438"/>
            <a:ext cx="2025195" cy="25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250F6-CE71-C6F1-90E7-DC82255EF658}"/>
              </a:ext>
            </a:extLst>
          </p:cNvPr>
          <p:cNvSpPr txBox="1"/>
          <p:nvPr/>
        </p:nvSpPr>
        <p:spPr>
          <a:xfrm>
            <a:off x="323850" y="37190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https://github.com/PacktPublishing/A-Practical-Guide-to-Quantum-Machine-Learning-and-Quantum-Optimization.git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9034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D119-505F-0A16-D493-0C12D92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ED47-2A09-49D8-D698-2AA79925C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0FD4C-5C3B-22ED-8D00-1308BC6AF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B78C02-9663-8F41-9A9C-C254456693DC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0BC3-EFAB-A4F9-27F2-979907EFC3C0}"/>
              </a:ext>
            </a:extLst>
          </p:cNvPr>
          <p:cNvSpPr txBox="1">
            <a:spLocks/>
          </p:cNvSpPr>
          <p:nvPr/>
        </p:nvSpPr>
        <p:spPr>
          <a:xfrm>
            <a:off x="512400" y="1717523"/>
            <a:ext cx="8229600" cy="30295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2402.14694 (arxiv.org)</a:t>
            </a:r>
            <a:r>
              <a:rPr lang="en-US"/>
              <a:t>: A Quick Introduction to Quantum Machine Learning</a:t>
            </a:r>
          </a:p>
          <a:p>
            <a:pPr marL="0" indent="0">
              <a:buFont typeface="Arial"/>
              <a:buNone/>
            </a:pPr>
            <a:r>
              <a:rPr lang="en-US" dirty="0"/>
              <a:t> for Non-Practitioners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qiskit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-machine-learning ·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https://www.tensorflow.org/quantum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https://pennylane.ai/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https://qiskit-community.github.io/qiskit-machine-learning/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and much more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107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EFB1-7D19-D34F-095B-57F839BD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Stack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619B9-FDA6-32CF-7E8C-335C5F6E7D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DB50C-BD34-51B1-A432-8E283AF9ADD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Abstraction layers</a:t>
            </a:r>
          </a:p>
          <a:p>
            <a:endParaRPr lang="en-US" dirty="0"/>
          </a:p>
          <a:p>
            <a:r>
              <a:rPr lang="en-US" dirty="0"/>
              <a:t>Stack models</a:t>
            </a:r>
            <a:endParaRPr lang="en-NL" dirty="0"/>
          </a:p>
        </p:txBody>
      </p:sp>
      <p:pic>
        <p:nvPicPr>
          <p:cNvPr id="1026" name="Picture 2" descr="Quantum Computing - QuTech">
            <a:extLst>
              <a:ext uri="{FF2B5EF4-FFF2-40B4-BE49-F238E27FC236}">
                <a16:creationId xmlns:a16="http://schemas.microsoft.com/office/drawing/2014/main" id="{8DAB4E95-11F2-B72A-8AF5-629AF41E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77" y="1374334"/>
            <a:ext cx="4789414" cy="34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9211-34B3-32A0-84A5-E3AAB5C91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200" dirty="0"/>
              <a:t>Each lesson presentation </a:t>
            </a:r>
            <a:r>
              <a:rPr lang="en-US" sz="2200" dirty="0" err="1"/>
              <a:t>wil</a:t>
            </a:r>
            <a:r>
              <a:rPr lang="en-US" sz="2200" dirty="0"/>
              <a:t> focus on a layer in Quantum Stack </a:t>
            </a:r>
          </a:p>
          <a:p>
            <a:endParaRPr lang="en-US" sz="2200" dirty="0"/>
          </a:p>
          <a:p>
            <a:r>
              <a:rPr lang="en-US" sz="2200" dirty="0"/>
              <a:t>Students individually select Quantum stack topic for writing paper</a:t>
            </a:r>
          </a:p>
          <a:p>
            <a:endParaRPr lang="en-US" sz="2200" dirty="0"/>
          </a:p>
          <a:p>
            <a:r>
              <a:rPr lang="en-US" sz="2200" dirty="0"/>
              <a:t>Students select, motivate and present a topic</a:t>
            </a:r>
          </a:p>
          <a:p>
            <a:endParaRPr lang="en-US" sz="2200" dirty="0"/>
          </a:p>
          <a:p>
            <a:r>
              <a:rPr lang="en-US" sz="2200" dirty="0"/>
              <a:t>Students present draft paper/progress</a:t>
            </a:r>
          </a:p>
          <a:p>
            <a:endParaRPr lang="en-US" sz="2200" dirty="0"/>
          </a:p>
          <a:p>
            <a:r>
              <a:rPr lang="en-US" sz="2200" dirty="0"/>
              <a:t>Finalize paper with final presentation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616B6-5EF0-2C29-1643-C39737A2E5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F5A28-F1BB-F5CD-33C6-44B2A9DD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lessons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18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80E77-6F72-9F68-2527-A4FDAD26B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E679AC-5ED3-CA80-BF73-1F58C2F3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372912"/>
            <a:ext cx="7984772" cy="1108357"/>
          </a:xfrm>
        </p:spPr>
        <p:txBody>
          <a:bodyPr/>
          <a:lstStyle/>
          <a:p>
            <a:r>
              <a:rPr lang="en-US" dirty="0"/>
              <a:t>Draft schedule update</a:t>
            </a: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FCD43-0CFA-7408-DE0C-76E42B1892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275" y="1186362"/>
            <a:ext cx="4069730" cy="355861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Lesson 1: (19 April): introduction topics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2: (26 April)Quantum computing Languages +  student paper proposals</a:t>
            </a:r>
          </a:p>
          <a:p>
            <a:endParaRPr lang="en-US" sz="2000" dirty="0"/>
          </a:p>
          <a:p>
            <a:r>
              <a:rPr lang="en-US" sz="2000" dirty="0"/>
              <a:t>Lesson 3: (17 May) Hardware and background + student paper proposals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4: (24 May) Quantum hardware, sensing, theory + proposals</a:t>
            </a:r>
          </a:p>
          <a:p>
            <a:endParaRPr lang="en-US" sz="2000" dirty="0"/>
          </a:p>
          <a:p>
            <a:r>
              <a:rPr lang="en-US" sz="2000" dirty="0"/>
              <a:t>Lesson 5 (31 May): Quantum information + progress reporting paper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3F42B-7086-D99C-A323-E11A8257E1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3129" y="1186362"/>
            <a:ext cx="4069730" cy="3855563"/>
          </a:xfrm>
        </p:spPr>
        <p:txBody>
          <a:bodyPr>
            <a:normAutofit/>
          </a:bodyPr>
          <a:lstStyle/>
          <a:p>
            <a:pPr>
              <a:lnSpc>
                <a:spcPct val="124000"/>
              </a:lnSpc>
            </a:pPr>
            <a:r>
              <a:rPr lang="en-US" sz="1800" dirty="0"/>
              <a:t>Lesson 6 (7 June):Quantum internet + background + progress reporting paper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7 (14 June): Quantum stack  background + progress reporting+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8 (18 June): Paper presentation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Week B5 (Aug): </a:t>
            </a:r>
            <a:r>
              <a:rPr lang="en-US" sz="1800" dirty="0" err="1"/>
              <a:t>Resit</a:t>
            </a:r>
            <a:r>
              <a:rPr lang="en-US" sz="1800" dirty="0"/>
              <a:t> Presentation</a:t>
            </a:r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14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B6682-E7FE-B93F-AE28-5695A0A35C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020BC-C4A8-23F6-B58F-391AA79C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D4FDE-F123-309F-5364-A9A960FFD7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276" y="2062108"/>
            <a:ext cx="4069730" cy="2888055"/>
          </a:xfrm>
        </p:spPr>
        <p:txBody>
          <a:bodyPr>
            <a:normAutofit fontScale="47500" lnSpcReduction="20000"/>
          </a:bodyPr>
          <a:lstStyle/>
          <a:p>
            <a:r>
              <a:rPr lang="en-US" sz="3200" dirty="0"/>
              <a:t>Assignment-1 proposed content paper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Title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Research questions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Motivation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Literature reference(s)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Assignment-2 intermediate 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Draft paper material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Presentation intermediate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16000" lvl="1" indent="0">
              <a:buNone/>
            </a:pPr>
            <a:r>
              <a:rPr lang="en-US" dirty="0"/>
              <a:t>	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E5957-1AB8-FBCB-7D86-FD66BF5E1A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94000"/>
              </a:lnSpc>
            </a:pPr>
            <a:r>
              <a:rPr lang="en-US" sz="1500" dirty="0"/>
              <a:t>Intermediate feedback via paper and presentations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Assignment-3 upload final paper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Final presentation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Grading</a:t>
            </a:r>
            <a:endParaRPr lang="en-NL" sz="1500" dirty="0"/>
          </a:p>
        </p:txBody>
      </p:sp>
    </p:spTree>
    <p:extLst>
      <p:ext uri="{BB962C8B-B14F-4D97-AF65-F5344CB8AC3E}">
        <p14:creationId xmlns:p14="http://schemas.microsoft.com/office/powerpoint/2010/main" val="424366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6047-C81A-91AE-E468-3D392E6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762157"/>
          </a:xfrm>
        </p:spPr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654D-562A-5D1B-AF8B-5D01AA8AE9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850" y="2103438"/>
            <a:ext cx="8496300" cy="30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Previous experience for the Software for Science minor (before Quantum Computing)</a:t>
            </a:r>
          </a:p>
          <a:p>
            <a:endParaRPr lang="en-US" dirty="0"/>
          </a:p>
          <a:p>
            <a:r>
              <a:rPr lang="en-US" dirty="0"/>
              <a:t>Number of pages (in English): effort in accordance with Credits (</a:t>
            </a:r>
            <a:r>
              <a:rPr lang="en-US" b="1" dirty="0">
                <a:highlight>
                  <a:srgbClr val="FFFF00"/>
                </a:highlight>
              </a:rPr>
              <a:t>3 ECTS</a:t>
            </a:r>
            <a:r>
              <a:rPr lang="en-US" dirty="0"/>
              <a:t>) and quality (7 – 12 pages) including some good figures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https://studiegids.hva.nl/co/hbo-ict-vt/100000042/100888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In assessment: mix of software experiments with documentation appreciated</a:t>
            </a:r>
          </a:p>
          <a:p>
            <a:endParaRPr lang="en-US" dirty="0"/>
          </a:p>
          <a:p>
            <a:r>
              <a:rPr lang="en-US" dirty="0"/>
              <a:t>Scientific format paper (LaTeX), backup pdf after MSWord conversion</a:t>
            </a:r>
          </a:p>
          <a:p>
            <a:endParaRPr lang="en-US" dirty="0"/>
          </a:p>
          <a:p>
            <a:r>
              <a:rPr lang="en-US" dirty="0"/>
              <a:t>Diversity in topics to avoid too much overlap, interesting,</a:t>
            </a:r>
          </a:p>
          <a:p>
            <a:endParaRPr lang="en-US" dirty="0"/>
          </a:p>
          <a:p>
            <a:r>
              <a:rPr lang="en-US" dirty="0"/>
              <a:t>Avoid grading work twice, i.e. team project result assessment and paper assessment not overlapping</a:t>
            </a:r>
          </a:p>
          <a:p>
            <a:endParaRPr lang="en-US" dirty="0"/>
          </a:p>
          <a:p>
            <a:r>
              <a:rPr lang="en-US" dirty="0"/>
              <a:t>Topics lessons will be adapted to research questions as far as possible (lesson will not limited to one layer)</a:t>
            </a:r>
          </a:p>
          <a:p>
            <a:endParaRPr lang="en-US" dirty="0"/>
          </a:p>
          <a:p>
            <a:r>
              <a:rPr lang="en-US" dirty="0"/>
              <a:t>New Qubit material (Graphene, gold based, </a:t>
            </a:r>
            <a:r>
              <a:rPr lang="en-US" dirty="0" err="1"/>
              <a:t>superconduction</a:t>
            </a:r>
            <a:r>
              <a:rPr lang="en-US" dirty="0"/>
              <a:t> at higher temperatures)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4C544-435E-8414-72D1-CA6937190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8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Optical computing (Daniel)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Advanced Quantum error correction (recent developments at  Microsoft and IBM)(Luca)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 err="1"/>
              <a:t>OpenQL</a:t>
            </a:r>
            <a:r>
              <a:rPr lang="en-US" sz="1900" dirty="0"/>
              <a:t> (Gaurav)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Theoretical design of a QPU(Lilith)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2000" dirty="0"/>
              <a:t>ML en quantum stack for real life cases(Thomas)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endParaRPr lang="en-US" sz="1800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 err="1"/>
              <a:t>OpenQasm</a:t>
            </a:r>
            <a:r>
              <a:rPr lang="en-US" sz="1800" dirty="0"/>
              <a:t>(Tijs)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Qubit interaction and physics/electronics? (</a:t>
            </a:r>
            <a:r>
              <a:rPr lang="en-US" sz="1800" dirty="0" err="1"/>
              <a:t>Ilnur</a:t>
            </a:r>
            <a:r>
              <a:rPr lang="en-US" sz="1800" dirty="0"/>
              <a:t>)(ok)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Sensing(Benjamin)(upload?)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The Hybrid Computer: A Classical and Quantum Stack Combined(Qing)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064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/>
              <a:t>Quantum Processor network for variational quantum </a:t>
            </a:r>
            <a:r>
              <a:rPr lang="en-US" sz="2000" dirty="0" err="1"/>
              <a:t>eigensolver</a:t>
            </a:r>
            <a:r>
              <a:rPr lang="en-US" sz="2000" dirty="0"/>
              <a:t>(Siar)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training acceleration for AI Processes (Jaden)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it-IT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and healthcare (Amira)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 err="1"/>
              <a:t>Transpiling</a:t>
            </a:r>
            <a:r>
              <a:rPr lang="en-US" sz="2000" dirty="0"/>
              <a:t> (Bas)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840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Datum xmlns="34b8a7b6-5344-45ab-83f0-554cff71fef0">2017-12-17T23:00:00+00:00</Datum>
    <Map xmlns="34b8a7b6-5344-45ab-83f0-554cff71fef0" xsi:nil="true"/>
    <_dlc_DocId xmlns="7508efd3-3f04-4761-b968-dd47c32a1739">CKRFM5ZMKWA6-35-794</_dlc_DocId>
    <_dlc_DocIdUrl xmlns="7508efd3-3f04-4761-b968-dd47c32a1739">
      <Url>https://samenwerken.mijnhva.nl/fdmci/ict/kern/_layouts/15/DocIdRedir.aspx?ID=CKRFM5ZMKWA6-35-794</Url>
      <Description>CKRFM5ZMKWA6-35-794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4" ma:contentTypeDescription="Een nieuw document maken." ma:contentTypeScope="" ma:versionID="9fc6db63ea5f63db854cbfbdd9eef1e4">
  <xsd:schema xmlns:xsd="http://www.w3.org/2001/XMLSchema" xmlns:xs="http://www.w3.org/2001/XMLSchema" xmlns:p="http://schemas.microsoft.com/office/2006/metadata/properties" xmlns:ns2="7508efd3-3f04-4761-b968-dd47c32a1739" xmlns:ns3="34b8a7b6-5344-45ab-83f0-554cff71fef0" xmlns:ns5="http://schemas.microsoft.com/sharepoint/v4" targetNamespace="http://schemas.microsoft.com/office/2006/metadata/properties" ma:root="true" ma:fieldsID="bcd72bd2058a76926e0ddd54f486d826" ns2:_="" ns3:_="" ns5:_="">
    <xsd:import namespace="7508efd3-3f04-4761-b968-dd47c32a1739"/>
    <xsd:import namespace="34b8a7b6-5344-45ab-83f0-554cff71fef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  <xsd:element ref="ns5:IconOverlay" minOccurs="0"/>
                <xsd:element ref="ns3:M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  <xsd:element name="Map" ma:index="14" nillable="true" ma:displayName="Map" ma:internalName="Map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3B34CD-7AE6-4B75-B923-111F5DAF28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379ED-9C9D-4232-A411-70D283807F3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DB1F0BE-24F2-4903-9D0A-2FFC9D4D1918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7508efd3-3f04-4761-b968-dd47c32a173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34b8a7b6-5344-45ab-83f0-554cff71fef0"/>
  </ds:schemaRefs>
</ds:datastoreItem>
</file>

<file path=customXml/itemProps4.xml><?xml version="1.0" encoding="utf-8"?>
<ds:datastoreItem xmlns:ds="http://schemas.openxmlformats.org/officeDocument/2006/customXml" ds:itemID="{40267237-685D-4C3F-9605-1CF4C9CDC5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722</Words>
  <Application>Microsoft Office PowerPoint</Application>
  <PresentationFormat>On-screen Show (16:9)</PresentationFormat>
  <Paragraphs>240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1_SJABLOON Corporate Algemeen ppt - nieuwe huisstijl - titel + volg</vt:lpstr>
      <vt:lpstr>Planning Quantum Stack les 5</vt:lpstr>
      <vt:lpstr>Topics</vt:lpstr>
      <vt:lpstr>Quantum Stack</vt:lpstr>
      <vt:lpstr>Structure lessons</vt:lpstr>
      <vt:lpstr>Draft schedule update</vt:lpstr>
      <vt:lpstr>Approach</vt:lpstr>
      <vt:lpstr>Background</vt:lpstr>
      <vt:lpstr>Paper proposals presented en in DLO </vt:lpstr>
      <vt:lpstr>Paper proposals presented en in DLO </vt:lpstr>
      <vt:lpstr>To be presented </vt:lpstr>
      <vt:lpstr>Supporting slides for assignments</vt:lpstr>
      <vt:lpstr>Quantum Meets '24</vt:lpstr>
      <vt:lpstr>Type of machine learning algorithms</vt:lpstr>
      <vt:lpstr>Model reinforcement learning</vt:lpstr>
      <vt:lpstr>Machine Learning Classical </vt:lpstr>
      <vt:lpstr>History Neural networks</vt:lpstr>
      <vt:lpstr>PowerPoint Presentation</vt:lpstr>
      <vt:lpstr>Confusion Matrix</vt:lpstr>
      <vt:lpstr>Literatuur</vt:lpstr>
      <vt:lpstr>PowerPoint Presentation</vt:lpstr>
      <vt:lpstr>Quantum Machine Learning Books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Artificial Intelligence and MACHINE LEARNING</dc:title>
  <dc:creator>Ed Kuijpers</dc:creator>
  <cp:lastModifiedBy>Ed Kuijpers</cp:lastModifiedBy>
  <cp:revision>15</cp:revision>
  <cp:lastPrinted>2021-02-10T00:18:09Z</cp:lastPrinted>
  <dcterms:created xsi:type="dcterms:W3CDTF">2021-02-06T20:42:33Z</dcterms:created>
  <dcterms:modified xsi:type="dcterms:W3CDTF">2024-05-31T10:32:56Z</dcterms:modified>
</cp:coreProperties>
</file>